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7"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110" y="16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4302B-605B-3B23-779A-71BE715AF4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8095D6A-922A-8D11-572C-9A62A5E8D7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64B06C2-737D-0A9D-C14B-43265DB8FB98}"/>
              </a:ext>
            </a:extLst>
          </p:cNvPr>
          <p:cNvSpPr>
            <a:spLocks noGrp="1"/>
          </p:cNvSpPr>
          <p:nvPr>
            <p:ph type="dt" sz="half" idx="10"/>
          </p:nvPr>
        </p:nvSpPr>
        <p:spPr/>
        <p:txBody>
          <a:bodyPr/>
          <a:lstStyle/>
          <a:p>
            <a:fld id="{D068E573-3445-45C8-A9F7-790D4E364021}" type="datetimeFigureOut">
              <a:rPr lang="en-IN" smtClean="0"/>
              <a:t>17-01-2025</a:t>
            </a:fld>
            <a:endParaRPr lang="en-IN"/>
          </a:p>
        </p:txBody>
      </p:sp>
      <p:sp>
        <p:nvSpPr>
          <p:cNvPr id="5" name="Footer Placeholder 4">
            <a:extLst>
              <a:ext uri="{FF2B5EF4-FFF2-40B4-BE49-F238E27FC236}">
                <a16:creationId xmlns:a16="http://schemas.microsoft.com/office/drawing/2014/main" id="{9209F2BF-4D9A-DEB3-7BA1-78165021CBB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ADDF963-7B1B-AA91-D906-03C1A1085234}"/>
              </a:ext>
            </a:extLst>
          </p:cNvPr>
          <p:cNvSpPr>
            <a:spLocks noGrp="1"/>
          </p:cNvSpPr>
          <p:nvPr>
            <p:ph type="sldNum" sz="quarter" idx="12"/>
          </p:nvPr>
        </p:nvSpPr>
        <p:spPr/>
        <p:txBody>
          <a:bodyPr/>
          <a:lstStyle/>
          <a:p>
            <a:fld id="{42B5F154-3ED9-4AC0-9A61-DAE15B0745CC}" type="slidenum">
              <a:rPr lang="en-IN" smtClean="0"/>
              <a:t>‹#›</a:t>
            </a:fld>
            <a:endParaRPr lang="en-IN"/>
          </a:p>
        </p:txBody>
      </p:sp>
    </p:spTree>
    <p:extLst>
      <p:ext uri="{BB962C8B-B14F-4D97-AF65-F5344CB8AC3E}">
        <p14:creationId xmlns:p14="http://schemas.microsoft.com/office/powerpoint/2010/main" val="32262431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D19B1-272F-3B69-46BD-F6B222ACA8F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CB59528-7566-E663-EE29-1061D7F3F79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D390853-7179-DB5F-208C-01F069FE85DF}"/>
              </a:ext>
            </a:extLst>
          </p:cNvPr>
          <p:cNvSpPr>
            <a:spLocks noGrp="1"/>
          </p:cNvSpPr>
          <p:nvPr>
            <p:ph type="dt" sz="half" idx="10"/>
          </p:nvPr>
        </p:nvSpPr>
        <p:spPr/>
        <p:txBody>
          <a:bodyPr/>
          <a:lstStyle/>
          <a:p>
            <a:fld id="{D068E573-3445-45C8-A9F7-790D4E364021}" type="datetimeFigureOut">
              <a:rPr lang="en-IN" smtClean="0"/>
              <a:t>17-01-2025</a:t>
            </a:fld>
            <a:endParaRPr lang="en-IN"/>
          </a:p>
        </p:txBody>
      </p:sp>
      <p:sp>
        <p:nvSpPr>
          <p:cNvPr id="5" name="Footer Placeholder 4">
            <a:extLst>
              <a:ext uri="{FF2B5EF4-FFF2-40B4-BE49-F238E27FC236}">
                <a16:creationId xmlns:a16="http://schemas.microsoft.com/office/drawing/2014/main" id="{A4D6D6A0-7182-556D-84C2-A2B77D33F68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A7E99A6-F5B6-BFE3-06F8-98C1CA4E320A}"/>
              </a:ext>
            </a:extLst>
          </p:cNvPr>
          <p:cNvSpPr>
            <a:spLocks noGrp="1"/>
          </p:cNvSpPr>
          <p:nvPr>
            <p:ph type="sldNum" sz="quarter" idx="12"/>
          </p:nvPr>
        </p:nvSpPr>
        <p:spPr/>
        <p:txBody>
          <a:bodyPr/>
          <a:lstStyle/>
          <a:p>
            <a:fld id="{42B5F154-3ED9-4AC0-9A61-DAE15B0745CC}" type="slidenum">
              <a:rPr lang="en-IN" smtClean="0"/>
              <a:t>‹#›</a:t>
            </a:fld>
            <a:endParaRPr lang="en-IN"/>
          </a:p>
        </p:txBody>
      </p:sp>
    </p:spTree>
    <p:extLst>
      <p:ext uri="{BB962C8B-B14F-4D97-AF65-F5344CB8AC3E}">
        <p14:creationId xmlns:p14="http://schemas.microsoft.com/office/powerpoint/2010/main" val="8855017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6CCE5B-81D3-624C-9AEC-6F8109E8E5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A999D1C-4138-4631-47AC-57D1BAC997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06252FE-F2ED-B0BC-C684-2E45E8F25296}"/>
              </a:ext>
            </a:extLst>
          </p:cNvPr>
          <p:cNvSpPr>
            <a:spLocks noGrp="1"/>
          </p:cNvSpPr>
          <p:nvPr>
            <p:ph type="dt" sz="half" idx="10"/>
          </p:nvPr>
        </p:nvSpPr>
        <p:spPr/>
        <p:txBody>
          <a:bodyPr/>
          <a:lstStyle/>
          <a:p>
            <a:fld id="{D068E573-3445-45C8-A9F7-790D4E364021}" type="datetimeFigureOut">
              <a:rPr lang="en-IN" smtClean="0"/>
              <a:t>17-01-2025</a:t>
            </a:fld>
            <a:endParaRPr lang="en-IN"/>
          </a:p>
        </p:txBody>
      </p:sp>
      <p:sp>
        <p:nvSpPr>
          <p:cNvPr id="5" name="Footer Placeholder 4">
            <a:extLst>
              <a:ext uri="{FF2B5EF4-FFF2-40B4-BE49-F238E27FC236}">
                <a16:creationId xmlns:a16="http://schemas.microsoft.com/office/drawing/2014/main" id="{138433B7-3E8A-505B-145D-52945D7CFA6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3B2FA6A-C5A4-D4B3-8B16-C049CF85DEC1}"/>
              </a:ext>
            </a:extLst>
          </p:cNvPr>
          <p:cNvSpPr>
            <a:spLocks noGrp="1"/>
          </p:cNvSpPr>
          <p:nvPr>
            <p:ph type="sldNum" sz="quarter" idx="12"/>
          </p:nvPr>
        </p:nvSpPr>
        <p:spPr/>
        <p:txBody>
          <a:bodyPr/>
          <a:lstStyle/>
          <a:p>
            <a:fld id="{42B5F154-3ED9-4AC0-9A61-DAE15B0745CC}" type="slidenum">
              <a:rPr lang="en-IN" smtClean="0"/>
              <a:t>‹#›</a:t>
            </a:fld>
            <a:endParaRPr lang="en-IN"/>
          </a:p>
        </p:txBody>
      </p:sp>
    </p:spTree>
    <p:extLst>
      <p:ext uri="{BB962C8B-B14F-4D97-AF65-F5344CB8AC3E}">
        <p14:creationId xmlns:p14="http://schemas.microsoft.com/office/powerpoint/2010/main" val="1272918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805EE-EC87-71E9-9DAC-868A7225768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CF9ABE4-151B-71BC-32B2-22F9F606D9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B9AE77E-F10E-1A4F-F4C0-6B9DB4FB2A1C}"/>
              </a:ext>
            </a:extLst>
          </p:cNvPr>
          <p:cNvSpPr>
            <a:spLocks noGrp="1"/>
          </p:cNvSpPr>
          <p:nvPr>
            <p:ph type="dt" sz="half" idx="10"/>
          </p:nvPr>
        </p:nvSpPr>
        <p:spPr/>
        <p:txBody>
          <a:bodyPr/>
          <a:lstStyle/>
          <a:p>
            <a:fld id="{D068E573-3445-45C8-A9F7-790D4E364021}" type="datetimeFigureOut">
              <a:rPr lang="en-IN" smtClean="0"/>
              <a:t>17-01-2025</a:t>
            </a:fld>
            <a:endParaRPr lang="en-IN"/>
          </a:p>
        </p:txBody>
      </p:sp>
      <p:sp>
        <p:nvSpPr>
          <p:cNvPr id="5" name="Footer Placeholder 4">
            <a:extLst>
              <a:ext uri="{FF2B5EF4-FFF2-40B4-BE49-F238E27FC236}">
                <a16:creationId xmlns:a16="http://schemas.microsoft.com/office/drawing/2014/main" id="{0E9BC93A-D52B-5B19-F489-0D788431898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E724B5-25BF-A879-1AA6-5561F2BCD90D}"/>
              </a:ext>
            </a:extLst>
          </p:cNvPr>
          <p:cNvSpPr>
            <a:spLocks noGrp="1"/>
          </p:cNvSpPr>
          <p:nvPr>
            <p:ph type="sldNum" sz="quarter" idx="12"/>
          </p:nvPr>
        </p:nvSpPr>
        <p:spPr/>
        <p:txBody>
          <a:bodyPr/>
          <a:lstStyle/>
          <a:p>
            <a:fld id="{42B5F154-3ED9-4AC0-9A61-DAE15B0745CC}" type="slidenum">
              <a:rPr lang="en-IN" smtClean="0"/>
              <a:t>‹#›</a:t>
            </a:fld>
            <a:endParaRPr lang="en-IN"/>
          </a:p>
        </p:txBody>
      </p:sp>
    </p:spTree>
    <p:extLst>
      <p:ext uri="{BB962C8B-B14F-4D97-AF65-F5344CB8AC3E}">
        <p14:creationId xmlns:p14="http://schemas.microsoft.com/office/powerpoint/2010/main" val="2647930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3D168-0183-2992-5FD2-C38B582010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543C597-E801-7EE1-C1D7-12AFF96CA1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E03736-0437-4D73-452B-42064F48AE0E}"/>
              </a:ext>
            </a:extLst>
          </p:cNvPr>
          <p:cNvSpPr>
            <a:spLocks noGrp="1"/>
          </p:cNvSpPr>
          <p:nvPr>
            <p:ph type="dt" sz="half" idx="10"/>
          </p:nvPr>
        </p:nvSpPr>
        <p:spPr/>
        <p:txBody>
          <a:bodyPr/>
          <a:lstStyle/>
          <a:p>
            <a:fld id="{D068E573-3445-45C8-A9F7-790D4E364021}" type="datetimeFigureOut">
              <a:rPr lang="en-IN" smtClean="0"/>
              <a:t>17-01-2025</a:t>
            </a:fld>
            <a:endParaRPr lang="en-IN"/>
          </a:p>
        </p:txBody>
      </p:sp>
      <p:sp>
        <p:nvSpPr>
          <p:cNvPr id="5" name="Footer Placeholder 4">
            <a:extLst>
              <a:ext uri="{FF2B5EF4-FFF2-40B4-BE49-F238E27FC236}">
                <a16:creationId xmlns:a16="http://schemas.microsoft.com/office/drawing/2014/main" id="{DE073AB9-A050-41D0-6E48-0B496D63196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82963ED-19C3-CA13-EE65-CC5921E12045}"/>
              </a:ext>
            </a:extLst>
          </p:cNvPr>
          <p:cNvSpPr>
            <a:spLocks noGrp="1"/>
          </p:cNvSpPr>
          <p:nvPr>
            <p:ph type="sldNum" sz="quarter" idx="12"/>
          </p:nvPr>
        </p:nvSpPr>
        <p:spPr/>
        <p:txBody>
          <a:bodyPr/>
          <a:lstStyle/>
          <a:p>
            <a:fld id="{42B5F154-3ED9-4AC0-9A61-DAE15B0745CC}" type="slidenum">
              <a:rPr lang="en-IN" smtClean="0"/>
              <a:t>‹#›</a:t>
            </a:fld>
            <a:endParaRPr lang="en-IN"/>
          </a:p>
        </p:txBody>
      </p:sp>
    </p:spTree>
    <p:extLst>
      <p:ext uri="{BB962C8B-B14F-4D97-AF65-F5344CB8AC3E}">
        <p14:creationId xmlns:p14="http://schemas.microsoft.com/office/powerpoint/2010/main" val="4043191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6F54A-C139-6776-E5BB-EF0832C1854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BD5FFBE-04C9-333D-A8BA-0399BC2478A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E3E08B5-1E46-2DA3-DD00-E56AF3A612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E2AE933-61A9-BEFA-89CA-66F56D39E8CD}"/>
              </a:ext>
            </a:extLst>
          </p:cNvPr>
          <p:cNvSpPr>
            <a:spLocks noGrp="1"/>
          </p:cNvSpPr>
          <p:nvPr>
            <p:ph type="dt" sz="half" idx="10"/>
          </p:nvPr>
        </p:nvSpPr>
        <p:spPr/>
        <p:txBody>
          <a:bodyPr/>
          <a:lstStyle/>
          <a:p>
            <a:fld id="{D068E573-3445-45C8-A9F7-790D4E364021}" type="datetimeFigureOut">
              <a:rPr lang="en-IN" smtClean="0"/>
              <a:t>17-01-2025</a:t>
            </a:fld>
            <a:endParaRPr lang="en-IN"/>
          </a:p>
        </p:txBody>
      </p:sp>
      <p:sp>
        <p:nvSpPr>
          <p:cNvPr id="6" name="Footer Placeholder 5">
            <a:extLst>
              <a:ext uri="{FF2B5EF4-FFF2-40B4-BE49-F238E27FC236}">
                <a16:creationId xmlns:a16="http://schemas.microsoft.com/office/drawing/2014/main" id="{B6EA51CC-4B1F-EBB5-1EC2-161BEBEAACB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F549BC0-CDFD-6610-2CA6-C1419DF85696}"/>
              </a:ext>
            </a:extLst>
          </p:cNvPr>
          <p:cNvSpPr>
            <a:spLocks noGrp="1"/>
          </p:cNvSpPr>
          <p:nvPr>
            <p:ph type="sldNum" sz="quarter" idx="12"/>
          </p:nvPr>
        </p:nvSpPr>
        <p:spPr/>
        <p:txBody>
          <a:bodyPr/>
          <a:lstStyle/>
          <a:p>
            <a:fld id="{42B5F154-3ED9-4AC0-9A61-DAE15B0745CC}" type="slidenum">
              <a:rPr lang="en-IN" smtClean="0"/>
              <a:t>‹#›</a:t>
            </a:fld>
            <a:endParaRPr lang="en-IN"/>
          </a:p>
        </p:txBody>
      </p:sp>
    </p:spTree>
    <p:extLst>
      <p:ext uri="{BB962C8B-B14F-4D97-AF65-F5344CB8AC3E}">
        <p14:creationId xmlns:p14="http://schemas.microsoft.com/office/powerpoint/2010/main" val="1766085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B6F47-EB3D-548E-F974-3E901AF7032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FB35E91-8315-40F3-61E6-9D220CCC35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005B07-598D-D779-7087-4892C35922C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5F9F136-B9A4-1DBB-5CC1-A2FAF28127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DB86BB-6FE6-8D7C-F6BA-0C19E5DFE29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38BA01A-8DAF-29EF-7A01-5D4F6376299E}"/>
              </a:ext>
            </a:extLst>
          </p:cNvPr>
          <p:cNvSpPr>
            <a:spLocks noGrp="1"/>
          </p:cNvSpPr>
          <p:nvPr>
            <p:ph type="dt" sz="half" idx="10"/>
          </p:nvPr>
        </p:nvSpPr>
        <p:spPr/>
        <p:txBody>
          <a:bodyPr/>
          <a:lstStyle/>
          <a:p>
            <a:fld id="{D068E573-3445-45C8-A9F7-790D4E364021}" type="datetimeFigureOut">
              <a:rPr lang="en-IN" smtClean="0"/>
              <a:t>17-01-2025</a:t>
            </a:fld>
            <a:endParaRPr lang="en-IN"/>
          </a:p>
        </p:txBody>
      </p:sp>
      <p:sp>
        <p:nvSpPr>
          <p:cNvPr id="8" name="Footer Placeholder 7">
            <a:extLst>
              <a:ext uri="{FF2B5EF4-FFF2-40B4-BE49-F238E27FC236}">
                <a16:creationId xmlns:a16="http://schemas.microsoft.com/office/drawing/2014/main" id="{779E3074-D4D9-C603-EB01-C115F01779E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3C77A6B-A417-462C-0CEE-EE341CCFB17B}"/>
              </a:ext>
            </a:extLst>
          </p:cNvPr>
          <p:cNvSpPr>
            <a:spLocks noGrp="1"/>
          </p:cNvSpPr>
          <p:nvPr>
            <p:ph type="sldNum" sz="quarter" idx="12"/>
          </p:nvPr>
        </p:nvSpPr>
        <p:spPr/>
        <p:txBody>
          <a:bodyPr/>
          <a:lstStyle/>
          <a:p>
            <a:fld id="{42B5F154-3ED9-4AC0-9A61-DAE15B0745CC}" type="slidenum">
              <a:rPr lang="en-IN" smtClean="0"/>
              <a:t>‹#›</a:t>
            </a:fld>
            <a:endParaRPr lang="en-IN"/>
          </a:p>
        </p:txBody>
      </p:sp>
    </p:spTree>
    <p:extLst>
      <p:ext uri="{BB962C8B-B14F-4D97-AF65-F5344CB8AC3E}">
        <p14:creationId xmlns:p14="http://schemas.microsoft.com/office/powerpoint/2010/main" val="18836303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732BB-EBB2-3C02-AE9C-1C00C79A2DC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CCBB22D-0F48-C0BF-52A8-F56EE28988CF}"/>
              </a:ext>
            </a:extLst>
          </p:cNvPr>
          <p:cNvSpPr>
            <a:spLocks noGrp="1"/>
          </p:cNvSpPr>
          <p:nvPr>
            <p:ph type="dt" sz="half" idx="10"/>
          </p:nvPr>
        </p:nvSpPr>
        <p:spPr/>
        <p:txBody>
          <a:bodyPr/>
          <a:lstStyle/>
          <a:p>
            <a:fld id="{D068E573-3445-45C8-A9F7-790D4E364021}" type="datetimeFigureOut">
              <a:rPr lang="en-IN" smtClean="0"/>
              <a:t>17-01-2025</a:t>
            </a:fld>
            <a:endParaRPr lang="en-IN"/>
          </a:p>
        </p:txBody>
      </p:sp>
      <p:sp>
        <p:nvSpPr>
          <p:cNvPr id="4" name="Footer Placeholder 3">
            <a:extLst>
              <a:ext uri="{FF2B5EF4-FFF2-40B4-BE49-F238E27FC236}">
                <a16:creationId xmlns:a16="http://schemas.microsoft.com/office/drawing/2014/main" id="{C1AFF51F-8C70-4BE3-9AAD-D98B3AD38CB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F322CF7-56B7-21E2-6332-3C285E32E70A}"/>
              </a:ext>
            </a:extLst>
          </p:cNvPr>
          <p:cNvSpPr>
            <a:spLocks noGrp="1"/>
          </p:cNvSpPr>
          <p:nvPr>
            <p:ph type="sldNum" sz="quarter" idx="12"/>
          </p:nvPr>
        </p:nvSpPr>
        <p:spPr/>
        <p:txBody>
          <a:bodyPr/>
          <a:lstStyle/>
          <a:p>
            <a:fld id="{42B5F154-3ED9-4AC0-9A61-DAE15B0745CC}" type="slidenum">
              <a:rPr lang="en-IN" smtClean="0"/>
              <a:t>‹#›</a:t>
            </a:fld>
            <a:endParaRPr lang="en-IN"/>
          </a:p>
        </p:txBody>
      </p:sp>
    </p:spTree>
    <p:extLst>
      <p:ext uri="{BB962C8B-B14F-4D97-AF65-F5344CB8AC3E}">
        <p14:creationId xmlns:p14="http://schemas.microsoft.com/office/powerpoint/2010/main" val="2671860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A82BCD-212E-9842-9F4F-A8B9456972C1}"/>
              </a:ext>
            </a:extLst>
          </p:cNvPr>
          <p:cNvSpPr>
            <a:spLocks noGrp="1"/>
          </p:cNvSpPr>
          <p:nvPr>
            <p:ph type="dt" sz="half" idx="10"/>
          </p:nvPr>
        </p:nvSpPr>
        <p:spPr/>
        <p:txBody>
          <a:bodyPr/>
          <a:lstStyle/>
          <a:p>
            <a:fld id="{D068E573-3445-45C8-A9F7-790D4E364021}" type="datetimeFigureOut">
              <a:rPr lang="en-IN" smtClean="0"/>
              <a:t>17-01-2025</a:t>
            </a:fld>
            <a:endParaRPr lang="en-IN"/>
          </a:p>
        </p:txBody>
      </p:sp>
      <p:sp>
        <p:nvSpPr>
          <p:cNvPr id="3" name="Footer Placeholder 2">
            <a:extLst>
              <a:ext uri="{FF2B5EF4-FFF2-40B4-BE49-F238E27FC236}">
                <a16:creationId xmlns:a16="http://schemas.microsoft.com/office/drawing/2014/main" id="{865D6EC7-C069-2ADB-5C42-A38361DDFA5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51FA655-2564-CE9E-6BC0-8FA8EDD7FEB8}"/>
              </a:ext>
            </a:extLst>
          </p:cNvPr>
          <p:cNvSpPr>
            <a:spLocks noGrp="1"/>
          </p:cNvSpPr>
          <p:nvPr>
            <p:ph type="sldNum" sz="quarter" idx="12"/>
          </p:nvPr>
        </p:nvSpPr>
        <p:spPr/>
        <p:txBody>
          <a:bodyPr/>
          <a:lstStyle/>
          <a:p>
            <a:fld id="{42B5F154-3ED9-4AC0-9A61-DAE15B0745CC}" type="slidenum">
              <a:rPr lang="en-IN" smtClean="0"/>
              <a:t>‹#›</a:t>
            </a:fld>
            <a:endParaRPr lang="en-IN"/>
          </a:p>
        </p:txBody>
      </p:sp>
    </p:spTree>
    <p:extLst>
      <p:ext uri="{BB962C8B-B14F-4D97-AF65-F5344CB8AC3E}">
        <p14:creationId xmlns:p14="http://schemas.microsoft.com/office/powerpoint/2010/main" val="2104702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70BF-6D11-397B-FCD8-65A52A3448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0012CCA-E24C-996E-C5E4-20C1D26B49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B9907B2-0489-CE27-A275-53AD27C852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32144E-1799-F1DA-A82E-BE130AF2BB2E}"/>
              </a:ext>
            </a:extLst>
          </p:cNvPr>
          <p:cNvSpPr>
            <a:spLocks noGrp="1"/>
          </p:cNvSpPr>
          <p:nvPr>
            <p:ph type="dt" sz="half" idx="10"/>
          </p:nvPr>
        </p:nvSpPr>
        <p:spPr/>
        <p:txBody>
          <a:bodyPr/>
          <a:lstStyle/>
          <a:p>
            <a:fld id="{D068E573-3445-45C8-A9F7-790D4E364021}" type="datetimeFigureOut">
              <a:rPr lang="en-IN" smtClean="0"/>
              <a:t>17-01-2025</a:t>
            </a:fld>
            <a:endParaRPr lang="en-IN"/>
          </a:p>
        </p:txBody>
      </p:sp>
      <p:sp>
        <p:nvSpPr>
          <p:cNvPr id="6" name="Footer Placeholder 5">
            <a:extLst>
              <a:ext uri="{FF2B5EF4-FFF2-40B4-BE49-F238E27FC236}">
                <a16:creationId xmlns:a16="http://schemas.microsoft.com/office/drawing/2014/main" id="{FDC0A213-5B5C-3D07-DEC6-7D462175869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EE56889-AF88-5314-5A41-081F3389DCEA}"/>
              </a:ext>
            </a:extLst>
          </p:cNvPr>
          <p:cNvSpPr>
            <a:spLocks noGrp="1"/>
          </p:cNvSpPr>
          <p:nvPr>
            <p:ph type="sldNum" sz="quarter" idx="12"/>
          </p:nvPr>
        </p:nvSpPr>
        <p:spPr/>
        <p:txBody>
          <a:bodyPr/>
          <a:lstStyle/>
          <a:p>
            <a:fld id="{42B5F154-3ED9-4AC0-9A61-DAE15B0745CC}" type="slidenum">
              <a:rPr lang="en-IN" smtClean="0"/>
              <a:t>‹#›</a:t>
            </a:fld>
            <a:endParaRPr lang="en-IN"/>
          </a:p>
        </p:txBody>
      </p:sp>
    </p:spTree>
    <p:extLst>
      <p:ext uri="{BB962C8B-B14F-4D97-AF65-F5344CB8AC3E}">
        <p14:creationId xmlns:p14="http://schemas.microsoft.com/office/powerpoint/2010/main" val="33881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33FE-0F63-7A5B-8353-3AD90892FF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4B1F213-8E12-4168-6A8E-346338DAA1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3467E66-0F62-0DDF-73A6-71C920BFD0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7C5AD8-B9CD-306F-B4B1-346825C80797}"/>
              </a:ext>
            </a:extLst>
          </p:cNvPr>
          <p:cNvSpPr>
            <a:spLocks noGrp="1"/>
          </p:cNvSpPr>
          <p:nvPr>
            <p:ph type="dt" sz="half" idx="10"/>
          </p:nvPr>
        </p:nvSpPr>
        <p:spPr/>
        <p:txBody>
          <a:bodyPr/>
          <a:lstStyle/>
          <a:p>
            <a:fld id="{D068E573-3445-45C8-A9F7-790D4E364021}" type="datetimeFigureOut">
              <a:rPr lang="en-IN" smtClean="0"/>
              <a:t>17-01-2025</a:t>
            </a:fld>
            <a:endParaRPr lang="en-IN"/>
          </a:p>
        </p:txBody>
      </p:sp>
      <p:sp>
        <p:nvSpPr>
          <p:cNvPr id="6" name="Footer Placeholder 5">
            <a:extLst>
              <a:ext uri="{FF2B5EF4-FFF2-40B4-BE49-F238E27FC236}">
                <a16:creationId xmlns:a16="http://schemas.microsoft.com/office/drawing/2014/main" id="{C3679638-DFE1-B204-BB3B-0928D6DA1F4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79E28C3-242C-77DF-6367-DDCFD0BB0FDC}"/>
              </a:ext>
            </a:extLst>
          </p:cNvPr>
          <p:cNvSpPr>
            <a:spLocks noGrp="1"/>
          </p:cNvSpPr>
          <p:nvPr>
            <p:ph type="sldNum" sz="quarter" idx="12"/>
          </p:nvPr>
        </p:nvSpPr>
        <p:spPr/>
        <p:txBody>
          <a:bodyPr/>
          <a:lstStyle/>
          <a:p>
            <a:fld id="{42B5F154-3ED9-4AC0-9A61-DAE15B0745CC}" type="slidenum">
              <a:rPr lang="en-IN" smtClean="0"/>
              <a:t>‹#›</a:t>
            </a:fld>
            <a:endParaRPr lang="en-IN"/>
          </a:p>
        </p:txBody>
      </p:sp>
    </p:spTree>
    <p:extLst>
      <p:ext uri="{BB962C8B-B14F-4D97-AF65-F5344CB8AC3E}">
        <p14:creationId xmlns:p14="http://schemas.microsoft.com/office/powerpoint/2010/main" val="3103928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8182CE-7F46-F49A-87C2-E6F8F9B0BF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6E69375-89A2-222B-226C-351213FFB3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909328D-C273-F8A8-1901-C5A400C8AA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68E573-3445-45C8-A9F7-790D4E364021}" type="datetimeFigureOut">
              <a:rPr lang="en-IN" smtClean="0"/>
              <a:t>17-01-2025</a:t>
            </a:fld>
            <a:endParaRPr lang="en-IN"/>
          </a:p>
        </p:txBody>
      </p:sp>
      <p:sp>
        <p:nvSpPr>
          <p:cNvPr id="5" name="Footer Placeholder 4">
            <a:extLst>
              <a:ext uri="{FF2B5EF4-FFF2-40B4-BE49-F238E27FC236}">
                <a16:creationId xmlns:a16="http://schemas.microsoft.com/office/drawing/2014/main" id="{2D333912-8C7F-6BAB-4059-22F7473CCE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941D128-5D0B-0BBE-B3E9-1FE91ED33E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B5F154-3ED9-4AC0-9A61-DAE15B0745CC}" type="slidenum">
              <a:rPr lang="en-IN" smtClean="0"/>
              <a:t>‹#›</a:t>
            </a:fld>
            <a:endParaRPr lang="en-IN"/>
          </a:p>
        </p:txBody>
      </p:sp>
    </p:spTree>
    <p:extLst>
      <p:ext uri="{BB962C8B-B14F-4D97-AF65-F5344CB8AC3E}">
        <p14:creationId xmlns:p14="http://schemas.microsoft.com/office/powerpoint/2010/main" val="15094669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862C31C-7C15-3FC7-5D85-C0C71217C1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8719" y="0"/>
            <a:ext cx="5324475" cy="4257675"/>
          </a:xfrm>
          <a:prstGeom prst="rect">
            <a:avLst/>
          </a:prstGeom>
        </p:spPr>
      </p:pic>
      <p:sp>
        <p:nvSpPr>
          <p:cNvPr id="14" name="Rectangle: Rounded Corners 13">
            <a:extLst>
              <a:ext uri="{FF2B5EF4-FFF2-40B4-BE49-F238E27FC236}">
                <a16:creationId xmlns:a16="http://schemas.microsoft.com/office/drawing/2014/main" id="{CEFDB7EE-6332-74F3-B8A1-7784988148DC}"/>
              </a:ext>
            </a:extLst>
          </p:cNvPr>
          <p:cNvSpPr/>
          <p:nvPr/>
        </p:nvSpPr>
        <p:spPr>
          <a:xfrm>
            <a:off x="6156552" y="4279252"/>
            <a:ext cx="4848808" cy="2230015"/>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Prepared By:</a:t>
            </a:r>
            <a:endParaRPr lang="en-IN" dirty="0"/>
          </a:p>
          <a:p>
            <a:r>
              <a:rPr lang="en-IN" dirty="0"/>
              <a:t>	Shubham Rana</a:t>
            </a:r>
          </a:p>
          <a:p>
            <a:r>
              <a:rPr lang="en-IN" dirty="0"/>
              <a:t>	B.Tech CSE (3</a:t>
            </a:r>
            <a:r>
              <a:rPr lang="en-IN" baseline="30000" dirty="0"/>
              <a:t>rd</a:t>
            </a:r>
            <a:r>
              <a:rPr lang="en-IN" dirty="0"/>
              <a:t> Semester)</a:t>
            </a:r>
          </a:p>
          <a:p>
            <a:r>
              <a:rPr lang="en-IN" dirty="0"/>
              <a:t>Guided By:</a:t>
            </a:r>
          </a:p>
          <a:p>
            <a:r>
              <a:rPr lang="en-IN" dirty="0"/>
              <a:t>	Mr. Sanjay Roka</a:t>
            </a:r>
          </a:p>
          <a:p>
            <a:r>
              <a:rPr lang="en-IN" dirty="0"/>
              <a:t>	(Assistant Professor)</a:t>
            </a:r>
          </a:p>
        </p:txBody>
      </p:sp>
      <p:pic>
        <p:nvPicPr>
          <p:cNvPr id="16" name="Picture 15">
            <a:extLst>
              <a:ext uri="{FF2B5EF4-FFF2-40B4-BE49-F238E27FC236}">
                <a16:creationId xmlns:a16="http://schemas.microsoft.com/office/drawing/2014/main" id="{CC342EE5-0DE7-F334-B6FD-8E0736D55B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4571998" cy="6858000"/>
          </a:xfrm>
          <a:prstGeom prst="rect">
            <a:avLst/>
          </a:prstGeom>
        </p:spPr>
      </p:pic>
      <p:sp>
        <p:nvSpPr>
          <p:cNvPr id="18" name="TextBox 17">
            <a:extLst>
              <a:ext uri="{FF2B5EF4-FFF2-40B4-BE49-F238E27FC236}">
                <a16:creationId xmlns:a16="http://schemas.microsoft.com/office/drawing/2014/main" id="{B9012815-97A2-2AAC-43E7-840EEE149D39}"/>
              </a:ext>
            </a:extLst>
          </p:cNvPr>
          <p:cNvSpPr txBox="1"/>
          <p:nvPr/>
        </p:nvSpPr>
        <p:spPr>
          <a:xfrm>
            <a:off x="0" y="1266528"/>
            <a:ext cx="4571998" cy="3170099"/>
          </a:xfrm>
          <a:prstGeom prst="rect">
            <a:avLst/>
          </a:prstGeom>
          <a:noFill/>
        </p:spPr>
        <p:txBody>
          <a:bodyPr wrap="square" rtlCol="0">
            <a:spAutoFit/>
          </a:bodyPr>
          <a:lstStyle/>
          <a:p>
            <a:pPr algn="ctr"/>
            <a:r>
              <a:rPr lang="en-US" sz="4000" b="1" dirty="0">
                <a:latin typeface="Bookman Old Style" panose="02050604050505020204" pitchFamily="18" charset="0"/>
              </a:rPr>
              <a:t>Real-Time Hand Gesture Recognition For ‘ASL’</a:t>
            </a:r>
          </a:p>
          <a:p>
            <a:pPr algn="ctr"/>
            <a:r>
              <a:rPr lang="en-US" sz="4000" b="1" dirty="0">
                <a:latin typeface="Bookman Old Style" panose="02050604050505020204" pitchFamily="18" charset="0"/>
              </a:rPr>
              <a:t>Using ML</a:t>
            </a:r>
            <a:endParaRPr lang="en-IN" sz="4000" b="1" dirty="0">
              <a:latin typeface="Bookman Old Style" panose="02050604050505020204" pitchFamily="18" charset="0"/>
            </a:endParaRPr>
          </a:p>
        </p:txBody>
      </p:sp>
    </p:spTree>
    <p:extLst>
      <p:ext uri="{BB962C8B-B14F-4D97-AF65-F5344CB8AC3E}">
        <p14:creationId xmlns:p14="http://schemas.microsoft.com/office/powerpoint/2010/main" val="1205117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9EA20B2-B1FE-DA7E-1A0C-62B8232EDA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6" name="TextBox 5">
            <a:extLst>
              <a:ext uri="{FF2B5EF4-FFF2-40B4-BE49-F238E27FC236}">
                <a16:creationId xmlns:a16="http://schemas.microsoft.com/office/drawing/2014/main" id="{90187ACA-91C4-7375-40C3-6CAA9C209760}"/>
              </a:ext>
            </a:extLst>
          </p:cNvPr>
          <p:cNvSpPr txBox="1"/>
          <p:nvPr/>
        </p:nvSpPr>
        <p:spPr>
          <a:xfrm>
            <a:off x="541175" y="251926"/>
            <a:ext cx="4404049" cy="769441"/>
          </a:xfrm>
          <a:prstGeom prst="rect">
            <a:avLst/>
          </a:prstGeom>
          <a:noFill/>
        </p:spPr>
        <p:txBody>
          <a:bodyPr wrap="square" rtlCol="0">
            <a:spAutoFit/>
          </a:bodyPr>
          <a:lstStyle/>
          <a:p>
            <a:r>
              <a:rPr lang="en-US" sz="4400" b="1" dirty="0">
                <a:latin typeface="Bookman Old Style" panose="02050604050505020204" pitchFamily="18" charset="0"/>
              </a:rPr>
              <a:t>Challenges</a:t>
            </a:r>
            <a:endParaRPr lang="en-IN" sz="4400" b="1" dirty="0">
              <a:latin typeface="Bookman Old Style" panose="02050604050505020204" pitchFamily="18" charset="0"/>
            </a:endParaRPr>
          </a:p>
        </p:txBody>
      </p:sp>
      <p:sp>
        <p:nvSpPr>
          <p:cNvPr id="7" name="TextBox 6">
            <a:extLst>
              <a:ext uri="{FF2B5EF4-FFF2-40B4-BE49-F238E27FC236}">
                <a16:creationId xmlns:a16="http://schemas.microsoft.com/office/drawing/2014/main" id="{0F183C24-ACC7-2C75-BC9E-930A36991328}"/>
              </a:ext>
            </a:extLst>
          </p:cNvPr>
          <p:cNvSpPr txBox="1"/>
          <p:nvPr/>
        </p:nvSpPr>
        <p:spPr>
          <a:xfrm>
            <a:off x="535505" y="1273293"/>
            <a:ext cx="7109691" cy="4616648"/>
          </a:xfrm>
          <a:prstGeom prst="rect">
            <a:avLst/>
          </a:prstGeom>
          <a:noFill/>
        </p:spPr>
        <p:txBody>
          <a:bodyPr wrap="square" rtlCol="0">
            <a:spAutoFit/>
          </a:bodyPr>
          <a:lstStyle/>
          <a:p>
            <a:r>
              <a:rPr lang="en-US" sz="2100" dirty="0">
                <a:latin typeface="Times New Roman" panose="02020603050405020304" pitchFamily="18" charset="0"/>
                <a:cs typeface="Times New Roman" panose="02020603050405020304" pitchFamily="18" charset="0"/>
              </a:rPr>
              <a:t>The challenges throughout the making of project were:</a:t>
            </a:r>
          </a:p>
          <a:p>
            <a:pPr marL="285750" indent="-285750">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I couldn’t find a dataset with homogenous attributes resulting to errors while training model, hence I decided to make my own dataset.</a:t>
            </a:r>
          </a:p>
          <a:p>
            <a:pPr marL="285750" indent="-285750">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Issues were faced related to the prediction accuracy which later was solved by increasing the size of dataset.</a:t>
            </a:r>
          </a:p>
          <a:p>
            <a:pPr marL="285750" indent="-285750">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One challenge was handling images where no hand  or multiple hands were detected during data collection and ensuring data consistency across classes.</a:t>
            </a:r>
          </a:p>
          <a:p>
            <a:pPr marL="285750" indent="-285750">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Balancing the dataset to ensure equal representation of all gesture classes avoiding overfitting</a:t>
            </a:r>
          </a:p>
          <a:p>
            <a:pPr marL="285750" indent="-285750">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Real-time recognition accuracy by variations in hand orientation, lighting, background, and occlusions(i.e. condition where the image is partially hidden or obstructed).</a:t>
            </a:r>
            <a:endParaRPr lang="en-IN"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0553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DD3A2F-DDBD-A9C4-3BB7-EF2782BA2331}"/>
              </a:ext>
            </a:extLst>
          </p:cNvPr>
          <p:cNvSpPr>
            <a:spLocks noGrp="1"/>
          </p:cNvSpPr>
          <p:nvPr>
            <p:ph idx="1"/>
          </p:nvPr>
        </p:nvSpPr>
        <p:spPr>
          <a:xfrm>
            <a:off x="4879910" y="1576873"/>
            <a:ext cx="6473890" cy="4600090"/>
          </a:xfrm>
        </p:spPr>
        <p:txBody>
          <a:bodyPr>
            <a:normAutofit fontScale="92500" lnSpcReduction="10000"/>
          </a:bodyPr>
          <a:lstStyle/>
          <a:p>
            <a:r>
              <a:rPr lang="en-US" dirty="0">
                <a:latin typeface="Times New Roman" panose="02020603050405020304" pitchFamily="18" charset="0"/>
                <a:cs typeface="Times New Roman" panose="02020603050405020304" pitchFamily="18" charset="0"/>
              </a:rPr>
              <a:t>The model may require good lightning conditions for best results.</a:t>
            </a:r>
          </a:p>
          <a:p>
            <a:r>
              <a:rPr lang="en-US" dirty="0">
                <a:latin typeface="Times New Roman" panose="02020603050405020304" pitchFamily="18" charset="0"/>
                <a:cs typeface="Times New Roman" panose="02020603050405020304" pitchFamily="18" charset="0"/>
              </a:rPr>
              <a:t>As the model is trained on the coordinates of the hands, fetched during the preprocessing hence, taking hand to area of the frame where less dataset was recorded or on moving hand frequently while testing, the accuracy may degrade.</a:t>
            </a:r>
          </a:p>
          <a:p>
            <a:r>
              <a:rPr lang="en-US" dirty="0">
                <a:latin typeface="Times New Roman" panose="02020603050405020304" pitchFamily="18" charset="0"/>
                <a:cs typeface="Times New Roman" panose="02020603050405020304" pitchFamily="18" charset="0"/>
              </a:rPr>
              <a:t>Sometimes the model may confuse in similar looking gestures hence user may adjust his hand in frame to get desired result and satisfactory accuracy.</a:t>
            </a:r>
          </a:p>
        </p:txBody>
      </p:sp>
      <p:pic>
        <p:nvPicPr>
          <p:cNvPr id="5" name="Picture 4">
            <a:extLst>
              <a:ext uri="{FF2B5EF4-FFF2-40B4-BE49-F238E27FC236}">
                <a16:creationId xmlns:a16="http://schemas.microsoft.com/office/drawing/2014/main" id="{1E6FD290-857C-D3AE-5B9E-9BA058406F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571721" cy="6858000"/>
          </a:xfrm>
          <a:prstGeom prst="rect">
            <a:avLst/>
          </a:prstGeom>
        </p:spPr>
      </p:pic>
      <p:sp>
        <p:nvSpPr>
          <p:cNvPr id="8" name="TextBox 7">
            <a:extLst>
              <a:ext uri="{FF2B5EF4-FFF2-40B4-BE49-F238E27FC236}">
                <a16:creationId xmlns:a16="http://schemas.microsoft.com/office/drawing/2014/main" id="{5DEB6B76-FF17-0792-9FF9-8DEDB530CD14}"/>
              </a:ext>
            </a:extLst>
          </p:cNvPr>
          <p:cNvSpPr txBox="1"/>
          <p:nvPr/>
        </p:nvSpPr>
        <p:spPr>
          <a:xfrm>
            <a:off x="4879910" y="464267"/>
            <a:ext cx="6097554" cy="769441"/>
          </a:xfrm>
          <a:prstGeom prst="rect">
            <a:avLst/>
          </a:prstGeom>
          <a:noFill/>
        </p:spPr>
        <p:txBody>
          <a:bodyPr wrap="square">
            <a:spAutoFit/>
          </a:bodyPr>
          <a:lstStyle/>
          <a:p>
            <a:r>
              <a:rPr lang="en-US" sz="4400" b="1" dirty="0">
                <a:latin typeface="Bookman Old Style" panose="02050604050505020204" pitchFamily="18" charset="0"/>
              </a:rPr>
              <a:t>Limitations</a:t>
            </a:r>
            <a:endParaRPr lang="en-IN" sz="4400" dirty="0"/>
          </a:p>
        </p:txBody>
      </p:sp>
    </p:spTree>
    <p:extLst>
      <p:ext uri="{BB962C8B-B14F-4D97-AF65-F5344CB8AC3E}">
        <p14:creationId xmlns:p14="http://schemas.microsoft.com/office/powerpoint/2010/main" val="766406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BBEC10C5-077A-02AF-72BB-3D531E838CB4}"/>
              </a:ext>
            </a:extLst>
          </p:cNvPr>
          <p:cNvSpPr txBox="1"/>
          <p:nvPr/>
        </p:nvSpPr>
        <p:spPr>
          <a:xfrm>
            <a:off x="5085183" y="883384"/>
            <a:ext cx="6568751" cy="5037276"/>
          </a:xfrm>
          <a:prstGeom prst="rect">
            <a:avLst/>
          </a:prstGeom>
          <a:noFill/>
        </p:spPr>
        <p:txBody>
          <a:bodyPr wrap="square">
            <a:spAutoFit/>
          </a:bodyPr>
          <a:lstStyle/>
          <a:p>
            <a:pPr marL="0" indent="0" algn="l" rtl="0" eaLnBrk="1" latinLnBrk="0" hangingPunct="1">
              <a:lnSpc>
                <a:spcPct val="90000"/>
              </a:lnSpc>
              <a:spcBef>
                <a:spcPts val="1000"/>
              </a:spcBef>
            </a:pPr>
            <a:r>
              <a:rPr lang="en-US" sz="2000" kern="1200" dirty="0">
                <a:solidFill>
                  <a:srgbClr val="000000"/>
                </a:solidFill>
                <a:effectLst/>
                <a:latin typeface="Times New Roman" panose="02020603050405020304" pitchFamily="18" charset="0"/>
                <a:ea typeface="+mn-ea"/>
                <a:cs typeface="Times New Roman" panose="02020603050405020304" pitchFamily="18" charset="0"/>
              </a:rPr>
              <a:t>Some important works that can be incorporated to our project in future are:</a:t>
            </a:r>
            <a:endParaRPr lang="en-IN" sz="2000" dirty="0">
              <a:effectLst/>
            </a:endParaRPr>
          </a:p>
          <a:p>
            <a:pPr marL="285750" indent="-285750" algn="l" rtl="0" eaLnBrk="1" latinLnBrk="0" hangingPunct="1">
              <a:lnSpc>
                <a:spcPct val="90000"/>
              </a:lnSpc>
              <a:spcBef>
                <a:spcPts val="1000"/>
              </a:spcBef>
              <a:buFont typeface="Arial" panose="020B0604020202020204" pitchFamily="34" charset="0"/>
              <a:buChar char="•"/>
            </a:pPr>
            <a:r>
              <a:rPr lang="en-US" sz="2000" b="1" kern="1200" dirty="0">
                <a:solidFill>
                  <a:srgbClr val="000000"/>
                </a:solidFill>
                <a:effectLst/>
                <a:latin typeface="Times New Roman" panose="02020603050405020304" pitchFamily="18" charset="0"/>
                <a:ea typeface="+mn-ea"/>
                <a:cs typeface="Times New Roman" panose="02020603050405020304" pitchFamily="18" charset="0"/>
              </a:rPr>
              <a:t>Incorporating more gestures </a:t>
            </a:r>
            <a:r>
              <a:rPr lang="en-US" sz="2000" kern="1200" dirty="0">
                <a:solidFill>
                  <a:srgbClr val="000000"/>
                </a:solidFill>
                <a:effectLst/>
                <a:latin typeface="Times New Roman" panose="02020603050405020304" pitchFamily="18" charset="0"/>
                <a:ea typeface="+mn-ea"/>
                <a:cs typeface="Times New Roman" panose="02020603050405020304" pitchFamily="18" charset="0"/>
              </a:rPr>
              <a:t>– We can increase the limit of our model to more and even incorporate other popular sign languages.</a:t>
            </a:r>
            <a:endParaRPr lang="en-IN" sz="2000" dirty="0">
              <a:effectLst/>
            </a:endParaRPr>
          </a:p>
          <a:p>
            <a:pPr marL="285750" indent="-285750" algn="l" rtl="0" eaLnBrk="1" latinLnBrk="0" hangingPunct="1">
              <a:lnSpc>
                <a:spcPct val="90000"/>
              </a:lnSpc>
              <a:spcBef>
                <a:spcPts val="1000"/>
              </a:spcBef>
              <a:buFont typeface="Arial" panose="020B0604020202020204" pitchFamily="34" charset="0"/>
              <a:buChar char="•"/>
            </a:pPr>
            <a:r>
              <a:rPr lang="en-US" sz="2000" b="1" kern="1200" dirty="0">
                <a:solidFill>
                  <a:srgbClr val="000000"/>
                </a:solidFill>
                <a:effectLst/>
                <a:latin typeface="Times New Roman" panose="02020603050405020304" pitchFamily="18" charset="0"/>
                <a:ea typeface="+mn-ea"/>
                <a:cs typeface="Times New Roman" panose="02020603050405020304" pitchFamily="18" charset="0"/>
              </a:rPr>
              <a:t>Deep learning models </a:t>
            </a:r>
            <a:r>
              <a:rPr lang="en-US" sz="2000" kern="1200" dirty="0">
                <a:solidFill>
                  <a:srgbClr val="000000"/>
                </a:solidFill>
                <a:effectLst/>
                <a:latin typeface="Times New Roman" panose="02020603050405020304" pitchFamily="18" charset="0"/>
                <a:ea typeface="+mn-ea"/>
                <a:cs typeface="Times New Roman" panose="02020603050405020304" pitchFamily="18" charset="0"/>
              </a:rPr>
              <a:t>– Usage of deep learning method like convolutional neural networks can increase the accuracy and robustness of the model to a much greater extent.</a:t>
            </a:r>
            <a:endParaRPr lang="en-IN" sz="2000" dirty="0">
              <a:effectLst/>
            </a:endParaRPr>
          </a:p>
          <a:p>
            <a:pPr marL="285750" indent="-285750" algn="l" rtl="0" eaLnBrk="1" latinLnBrk="0" hangingPunct="1">
              <a:lnSpc>
                <a:spcPct val="90000"/>
              </a:lnSpc>
              <a:spcBef>
                <a:spcPts val="1000"/>
              </a:spcBef>
              <a:buFont typeface="Arial" panose="020B0604020202020204" pitchFamily="34" charset="0"/>
              <a:buChar char="•"/>
            </a:pPr>
            <a:r>
              <a:rPr lang="en-US" sz="2000" b="1" kern="1200" dirty="0">
                <a:solidFill>
                  <a:srgbClr val="000000"/>
                </a:solidFill>
                <a:effectLst/>
                <a:latin typeface="Times New Roman" panose="02020603050405020304" pitchFamily="18" charset="0"/>
                <a:ea typeface="+mn-ea"/>
                <a:cs typeface="Times New Roman" panose="02020603050405020304" pitchFamily="18" charset="0"/>
              </a:rPr>
              <a:t>Multi-gesture recognition </a:t>
            </a:r>
            <a:r>
              <a:rPr lang="en-US" sz="2000" kern="1200" dirty="0">
                <a:solidFill>
                  <a:srgbClr val="000000"/>
                </a:solidFill>
                <a:effectLst/>
                <a:latin typeface="Times New Roman" panose="02020603050405020304" pitchFamily="18" charset="0"/>
                <a:ea typeface="+mn-ea"/>
                <a:cs typeface="Times New Roman" panose="02020603050405020304" pitchFamily="18" charset="0"/>
              </a:rPr>
              <a:t>– We can incorporate the ability to recognize multiple gestures simultaneously (e.g. combinations of multiple hand gestures and movements too) to make model more intelligent.</a:t>
            </a:r>
            <a:endParaRPr lang="en-IN" sz="2000" dirty="0">
              <a:effectLst/>
            </a:endParaRPr>
          </a:p>
          <a:p>
            <a:pPr marL="285750" indent="-285750" algn="l" rtl="0" eaLnBrk="1" latinLnBrk="0" hangingPunct="1">
              <a:lnSpc>
                <a:spcPct val="90000"/>
              </a:lnSpc>
              <a:spcBef>
                <a:spcPts val="1000"/>
              </a:spcBef>
              <a:buFont typeface="Arial" panose="020B0604020202020204" pitchFamily="34" charset="0"/>
              <a:buChar char="•"/>
            </a:pPr>
            <a:r>
              <a:rPr lang="en-IN" sz="2000" b="1" kern="1200" dirty="0">
                <a:solidFill>
                  <a:srgbClr val="000000"/>
                </a:solidFill>
                <a:effectLst/>
                <a:latin typeface="Times New Roman" panose="02020603050405020304" pitchFamily="18" charset="0"/>
                <a:ea typeface="+mn-ea"/>
                <a:cs typeface="Times New Roman" panose="02020603050405020304" pitchFamily="18" charset="0"/>
              </a:rPr>
              <a:t>Text conversion </a:t>
            </a:r>
            <a:r>
              <a:rPr lang="en-IN" sz="2000" kern="1200" dirty="0">
                <a:solidFill>
                  <a:srgbClr val="000000"/>
                </a:solidFill>
                <a:effectLst/>
                <a:latin typeface="Times New Roman" panose="02020603050405020304" pitchFamily="18" charset="0"/>
                <a:ea typeface="+mn-ea"/>
                <a:cs typeface="Times New Roman" panose="02020603050405020304" pitchFamily="18" charset="0"/>
              </a:rPr>
              <a:t>– We can make GUIs for converting gesture meanings  into the text and phrase the sentences this would increase user experience.</a:t>
            </a:r>
            <a:endParaRPr lang="en-IN" sz="2000" dirty="0">
              <a:effectLst/>
            </a:endParaRPr>
          </a:p>
        </p:txBody>
      </p:sp>
      <p:pic>
        <p:nvPicPr>
          <p:cNvPr id="17" name="Picture 16">
            <a:extLst>
              <a:ext uri="{FF2B5EF4-FFF2-40B4-BE49-F238E27FC236}">
                <a16:creationId xmlns:a16="http://schemas.microsoft.com/office/drawing/2014/main" id="{1C1C9180-D0A4-D5AF-6E31-F7F74E3FCC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572000" cy="6858000"/>
          </a:xfrm>
          <a:prstGeom prst="rect">
            <a:avLst/>
          </a:prstGeom>
        </p:spPr>
      </p:pic>
      <p:sp>
        <p:nvSpPr>
          <p:cNvPr id="19" name="TextBox 18">
            <a:extLst>
              <a:ext uri="{FF2B5EF4-FFF2-40B4-BE49-F238E27FC236}">
                <a16:creationId xmlns:a16="http://schemas.microsoft.com/office/drawing/2014/main" id="{6380E829-092C-27F6-40CD-B5801C05E8FD}"/>
              </a:ext>
            </a:extLst>
          </p:cNvPr>
          <p:cNvSpPr txBox="1"/>
          <p:nvPr/>
        </p:nvSpPr>
        <p:spPr>
          <a:xfrm>
            <a:off x="1593198" y="2805788"/>
            <a:ext cx="2288337" cy="446276"/>
          </a:xfrm>
          <a:prstGeom prst="rect">
            <a:avLst/>
          </a:prstGeom>
          <a:noFill/>
        </p:spPr>
        <p:txBody>
          <a:bodyPr wrap="square">
            <a:spAutoFit/>
          </a:bodyPr>
          <a:lstStyle/>
          <a:p>
            <a:r>
              <a:rPr lang="en-US" sz="2200" b="1" dirty="0">
                <a:latin typeface="Bookman Old Style" panose="02050604050505020204" pitchFamily="18" charset="0"/>
              </a:rPr>
              <a:t>Future Works</a:t>
            </a:r>
            <a:endParaRPr lang="en-IN" sz="2200" dirty="0"/>
          </a:p>
        </p:txBody>
      </p:sp>
    </p:spTree>
    <p:extLst>
      <p:ext uri="{BB962C8B-B14F-4D97-AF65-F5344CB8AC3E}">
        <p14:creationId xmlns:p14="http://schemas.microsoft.com/office/powerpoint/2010/main" val="2637802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5AA907-456D-D21A-AA17-02371AF760D9}"/>
              </a:ext>
            </a:extLst>
          </p:cNvPr>
          <p:cNvSpPr>
            <a:spLocks noGrp="1"/>
          </p:cNvSpPr>
          <p:nvPr>
            <p:ph idx="1"/>
          </p:nvPr>
        </p:nvSpPr>
        <p:spPr>
          <a:xfrm>
            <a:off x="4851918" y="1527403"/>
            <a:ext cx="7007290" cy="5330597"/>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In this project, we successfully developed a system for gesture recognition aimed at interpreting sign language using machine learning and computer vision techniques. </a:t>
            </a:r>
          </a:p>
          <a:p>
            <a:pPr marL="0" indent="0">
              <a:buNone/>
            </a:pPr>
            <a:r>
              <a:rPr lang="en-IN" sz="2400" dirty="0">
                <a:latin typeface="Times New Roman" panose="02020603050405020304" pitchFamily="18" charset="0"/>
                <a:cs typeface="Times New Roman" panose="02020603050405020304" pitchFamily="18" charset="0"/>
              </a:rPr>
              <a:t>This project serves as a stepping stone towards the development of more inclusive technologies, aiding in communication and improving the quality of life for individuals who rely on sign language.</a:t>
            </a:r>
          </a:p>
        </p:txBody>
      </p:sp>
      <p:pic>
        <p:nvPicPr>
          <p:cNvPr id="5" name="Picture 4">
            <a:extLst>
              <a:ext uri="{FF2B5EF4-FFF2-40B4-BE49-F238E27FC236}">
                <a16:creationId xmlns:a16="http://schemas.microsoft.com/office/drawing/2014/main" id="{F830AB21-EB3B-4426-4540-C5EA8C1670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572000" cy="6858000"/>
          </a:xfrm>
          <a:prstGeom prst="rect">
            <a:avLst/>
          </a:prstGeom>
        </p:spPr>
      </p:pic>
      <p:sp>
        <p:nvSpPr>
          <p:cNvPr id="7" name="TextBox 6">
            <a:extLst>
              <a:ext uri="{FF2B5EF4-FFF2-40B4-BE49-F238E27FC236}">
                <a16:creationId xmlns:a16="http://schemas.microsoft.com/office/drawing/2014/main" id="{32ECD081-869A-7FCE-006A-08F4105EEDD8}"/>
              </a:ext>
            </a:extLst>
          </p:cNvPr>
          <p:cNvSpPr txBox="1"/>
          <p:nvPr/>
        </p:nvSpPr>
        <p:spPr>
          <a:xfrm>
            <a:off x="298579" y="846366"/>
            <a:ext cx="4105469" cy="769441"/>
          </a:xfrm>
          <a:prstGeom prst="rect">
            <a:avLst/>
          </a:prstGeom>
          <a:noFill/>
        </p:spPr>
        <p:txBody>
          <a:bodyPr wrap="square">
            <a:spAutoFit/>
          </a:bodyPr>
          <a:lstStyle/>
          <a:p>
            <a:pPr algn="ctr"/>
            <a:r>
              <a:rPr lang="en-US" sz="4400" b="1" dirty="0">
                <a:latin typeface="Bookman Old Style" panose="02050604050505020204" pitchFamily="18" charset="0"/>
              </a:rPr>
              <a:t>Conclusion</a:t>
            </a:r>
            <a:endParaRPr lang="en-IN" sz="4400" dirty="0"/>
          </a:p>
        </p:txBody>
      </p:sp>
    </p:spTree>
    <p:extLst>
      <p:ext uri="{BB962C8B-B14F-4D97-AF65-F5344CB8AC3E}">
        <p14:creationId xmlns:p14="http://schemas.microsoft.com/office/powerpoint/2010/main" val="2150899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063015-46A7-E8B8-859E-BF960B90D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88058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CAEC443-C25B-3A13-B183-A9C1C7AA84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572000" cy="6858000"/>
          </a:xfrm>
          <a:prstGeom prst="rect">
            <a:avLst/>
          </a:prstGeom>
        </p:spPr>
      </p:pic>
      <p:sp>
        <p:nvSpPr>
          <p:cNvPr id="16" name="TextBox 15">
            <a:extLst>
              <a:ext uri="{FF2B5EF4-FFF2-40B4-BE49-F238E27FC236}">
                <a16:creationId xmlns:a16="http://schemas.microsoft.com/office/drawing/2014/main" id="{23290F9A-FE94-0F7D-34E1-D6B4962F66B6}"/>
              </a:ext>
            </a:extLst>
          </p:cNvPr>
          <p:cNvSpPr txBox="1"/>
          <p:nvPr/>
        </p:nvSpPr>
        <p:spPr>
          <a:xfrm>
            <a:off x="0" y="889843"/>
            <a:ext cx="4572000" cy="830997"/>
          </a:xfrm>
          <a:prstGeom prst="rect">
            <a:avLst/>
          </a:prstGeom>
          <a:noFill/>
        </p:spPr>
        <p:txBody>
          <a:bodyPr wrap="square" rtlCol="0">
            <a:spAutoFit/>
          </a:bodyPr>
          <a:lstStyle/>
          <a:p>
            <a:pPr algn="ctr"/>
            <a:r>
              <a:rPr lang="en-US" sz="4800" b="1" dirty="0">
                <a:latin typeface="Bookman Old Style" panose="02050604050505020204" pitchFamily="18" charset="0"/>
              </a:rPr>
              <a:t>Introduction</a:t>
            </a:r>
          </a:p>
        </p:txBody>
      </p:sp>
      <p:sp>
        <p:nvSpPr>
          <p:cNvPr id="17" name="TextBox 16">
            <a:extLst>
              <a:ext uri="{FF2B5EF4-FFF2-40B4-BE49-F238E27FC236}">
                <a16:creationId xmlns:a16="http://schemas.microsoft.com/office/drawing/2014/main" id="{59D8509F-F23F-1984-B74D-DC71B5C57146}"/>
              </a:ext>
            </a:extLst>
          </p:cNvPr>
          <p:cNvSpPr txBox="1"/>
          <p:nvPr/>
        </p:nvSpPr>
        <p:spPr>
          <a:xfrm>
            <a:off x="4852035" y="889843"/>
            <a:ext cx="6696075" cy="5078313"/>
          </a:xfrm>
          <a:prstGeom prst="rect">
            <a:avLst/>
          </a:prstGeom>
          <a:noFill/>
        </p:spPr>
        <p:txBody>
          <a:bodyPr wrap="square" rtlCol="0">
            <a:spAutoFit/>
          </a:bodyPr>
          <a:lstStyle/>
          <a:p>
            <a:pPr algn="ctr"/>
            <a:r>
              <a:rPr lang="en-US" sz="3600" dirty="0">
                <a:latin typeface="Times New Roman" panose="02020603050405020304" pitchFamily="18" charset="0"/>
                <a:cs typeface="Times New Roman" panose="02020603050405020304" pitchFamily="18" charset="0"/>
              </a:rPr>
              <a:t>Our project focuses to develop a computer application and train a ML model which when shown the real-time hand gestures of American Sign Language (ASL), shows the meaning for that particular sign amongst 26 different English language alphabets, on screen.</a:t>
            </a:r>
            <a:endParaRPr lang="en-IN"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5297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60DFD04C-B247-8304-4082-C56C14B5EA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4572000" cy="6858000"/>
          </a:xfrm>
        </p:spPr>
      </p:pic>
      <p:sp>
        <p:nvSpPr>
          <p:cNvPr id="12" name="TextBox 11">
            <a:extLst>
              <a:ext uri="{FF2B5EF4-FFF2-40B4-BE49-F238E27FC236}">
                <a16:creationId xmlns:a16="http://schemas.microsoft.com/office/drawing/2014/main" id="{484697B7-2C2B-3BC7-A601-FEEA14A0D11B}"/>
              </a:ext>
            </a:extLst>
          </p:cNvPr>
          <p:cNvSpPr txBox="1"/>
          <p:nvPr/>
        </p:nvSpPr>
        <p:spPr>
          <a:xfrm>
            <a:off x="1452880" y="3804920"/>
            <a:ext cx="3281680" cy="954107"/>
          </a:xfrm>
          <a:prstGeom prst="rect">
            <a:avLst/>
          </a:prstGeom>
          <a:noFill/>
        </p:spPr>
        <p:txBody>
          <a:bodyPr wrap="square" rtlCol="0">
            <a:spAutoFit/>
          </a:bodyPr>
          <a:lstStyle/>
          <a:p>
            <a:pPr algn="ctr"/>
            <a:r>
              <a:rPr lang="en-US" sz="2800" b="1" dirty="0">
                <a:solidFill>
                  <a:schemeClr val="bg1">
                    <a:lumMod val="95000"/>
                  </a:schemeClr>
                </a:solidFill>
                <a:latin typeface="Bookman Old Style" panose="02050604050505020204" pitchFamily="18" charset="0"/>
              </a:rPr>
              <a:t>Problem Statement</a:t>
            </a:r>
            <a:endParaRPr lang="en-IN" sz="2800" b="1" dirty="0">
              <a:solidFill>
                <a:schemeClr val="bg1">
                  <a:lumMod val="95000"/>
                </a:schemeClr>
              </a:solidFill>
              <a:latin typeface="Bookman Old Style" panose="02050604050505020204" pitchFamily="18" charset="0"/>
            </a:endParaRPr>
          </a:p>
        </p:txBody>
      </p:sp>
      <p:sp>
        <p:nvSpPr>
          <p:cNvPr id="13" name="TextBox 12">
            <a:extLst>
              <a:ext uri="{FF2B5EF4-FFF2-40B4-BE49-F238E27FC236}">
                <a16:creationId xmlns:a16="http://schemas.microsoft.com/office/drawing/2014/main" id="{C83887C7-CA02-0092-8CBB-3F557FC19CE1}"/>
              </a:ext>
            </a:extLst>
          </p:cNvPr>
          <p:cNvSpPr txBox="1"/>
          <p:nvPr/>
        </p:nvSpPr>
        <p:spPr>
          <a:xfrm>
            <a:off x="4998720" y="538480"/>
            <a:ext cx="6766560" cy="5262979"/>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The primary problem addressed by this project is the communication barrier between individuals which rely on ASL and for those who are not familiar with it. This barrier can lead to significant challenges in social, educational, and professional interactions, limiting opportunities and inclusivity for the deaf and hard-of-hearing community. Existing solutions for sign language interpretation, such as human interpreters, are not always readily available, affordable, or practical in every scenario.</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7835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AA5EA81A-7D36-300F-4472-8BC5447626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4572000" cy="6858000"/>
          </a:xfrm>
        </p:spPr>
      </p:pic>
      <p:sp>
        <p:nvSpPr>
          <p:cNvPr id="14" name="TextBox 13">
            <a:extLst>
              <a:ext uri="{FF2B5EF4-FFF2-40B4-BE49-F238E27FC236}">
                <a16:creationId xmlns:a16="http://schemas.microsoft.com/office/drawing/2014/main" id="{2A9F0444-834E-BC11-4715-59ABE3ACF526}"/>
              </a:ext>
            </a:extLst>
          </p:cNvPr>
          <p:cNvSpPr txBox="1"/>
          <p:nvPr/>
        </p:nvSpPr>
        <p:spPr>
          <a:xfrm>
            <a:off x="0" y="699796"/>
            <a:ext cx="4572000" cy="769441"/>
          </a:xfrm>
          <a:prstGeom prst="rect">
            <a:avLst/>
          </a:prstGeom>
          <a:noFill/>
        </p:spPr>
        <p:txBody>
          <a:bodyPr wrap="square" rtlCol="0">
            <a:spAutoFit/>
          </a:bodyPr>
          <a:lstStyle/>
          <a:p>
            <a:pPr algn="ctr"/>
            <a:r>
              <a:rPr lang="en-US" sz="4400" b="1" dirty="0">
                <a:latin typeface="Bookman Old Style" panose="02050604050505020204" pitchFamily="18" charset="0"/>
              </a:rPr>
              <a:t>Methodology</a:t>
            </a:r>
            <a:endParaRPr lang="en-IN" b="1" dirty="0">
              <a:latin typeface="Bookman Old Style" panose="02050604050505020204" pitchFamily="18" charset="0"/>
            </a:endParaRPr>
          </a:p>
        </p:txBody>
      </p:sp>
      <p:sp>
        <p:nvSpPr>
          <p:cNvPr id="2" name="TextBox 1">
            <a:extLst>
              <a:ext uri="{FF2B5EF4-FFF2-40B4-BE49-F238E27FC236}">
                <a16:creationId xmlns:a16="http://schemas.microsoft.com/office/drawing/2014/main" id="{F3060860-9076-7CB0-BB5B-573E9BF15D00}"/>
              </a:ext>
            </a:extLst>
          </p:cNvPr>
          <p:cNvSpPr txBox="1"/>
          <p:nvPr/>
        </p:nvSpPr>
        <p:spPr>
          <a:xfrm>
            <a:off x="4924926" y="1490008"/>
            <a:ext cx="6914148" cy="1938992"/>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The methodology involves the following steps:</a:t>
            </a:r>
          </a:p>
          <a:p>
            <a:pPr marL="1714500" lvl="3" indent="-342900">
              <a:buFont typeface="+mj-lt"/>
              <a:buAutoNum type="arabicPeriod"/>
            </a:pPr>
            <a:r>
              <a:rPr lang="en-US" sz="2400" dirty="0">
                <a:latin typeface="Times New Roman" panose="02020603050405020304" pitchFamily="18" charset="0"/>
                <a:cs typeface="Times New Roman" panose="02020603050405020304" pitchFamily="18" charset="0"/>
              </a:rPr>
              <a:t>DATA COLLECTION</a:t>
            </a:r>
          </a:p>
          <a:p>
            <a:pPr marL="1714500" lvl="3" indent="-342900">
              <a:buFont typeface="+mj-lt"/>
              <a:buAutoNum type="arabicPeriod"/>
            </a:pPr>
            <a:r>
              <a:rPr lang="en-US" sz="2400" dirty="0">
                <a:latin typeface="Times New Roman" panose="02020603050405020304" pitchFamily="18" charset="0"/>
                <a:cs typeface="Times New Roman" panose="02020603050405020304" pitchFamily="18" charset="0"/>
              </a:rPr>
              <a:t>DATA PREPROCESSING</a:t>
            </a:r>
          </a:p>
          <a:p>
            <a:pPr marL="1714500" lvl="3" indent="-342900">
              <a:buFont typeface="+mj-lt"/>
              <a:buAutoNum type="arabicPeriod"/>
            </a:pPr>
            <a:r>
              <a:rPr lang="en-US" sz="2400" dirty="0">
                <a:latin typeface="Times New Roman" panose="02020603050405020304" pitchFamily="18" charset="0"/>
                <a:cs typeface="Times New Roman" panose="02020603050405020304" pitchFamily="18" charset="0"/>
              </a:rPr>
              <a:t>MODEL TRAINING</a:t>
            </a:r>
          </a:p>
          <a:p>
            <a:pPr marL="1714500" lvl="3" indent="-342900">
              <a:buFont typeface="+mj-lt"/>
              <a:buAutoNum type="arabicPeriod"/>
            </a:pPr>
            <a:r>
              <a:rPr lang="en-US" sz="2400" dirty="0">
                <a:latin typeface="Times New Roman" panose="02020603050405020304" pitchFamily="18" charset="0"/>
                <a:cs typeface="Times New Roman" panose="02020603050405020304" pitchFamily="18" charset="0"/>
              </a:rPr>
              <a:t>MODEL TESTING</a:t>
            </a:r>
          </a:p>
        </p:txBody>
      </p:sp>
    </p:spTree>
    <p:extLst>
      <p:ext uri="{BB962C8B-B14F-4D97-AF65-F5344CB8AC3E}">
        <p14:creationId xmlns:p14="http://schemas.microsoft.com/office/powerpoint/2010/main" val="625644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284AA-F981-A582-7E21-675452DFE0C8}"/>
              </a:ext>
            </a:extLst>
          </p:cNvPr>
          <p:cNvSpPr>
            <a:spLocks noGrp="1"/>
          </p:cNvSpPr>
          <p:nvPr>
            <p:ph type="title"/>
          </p:nvPr>
        </p:nvSpPr>
        <p:spPr/>
        <p:txBody>
          <a:bodyPr/>
          <a:lstStyle/>
          <a:p>
            <a:r>
              <a:rPr lang="en-US" b="1" dirty="0">
                <a:latin typeface="Bookman Old Style" panose="02050604050505020204" pitchFamily="18" charset="0"/>
              </a:rPr>
              <a:t>Data Collection</a:t>
            </a:r>
            <a:endParaRPr lang="en-IN" b="1" dirty="0">
              <a:latin typeface="Bookman Old Style" panose="02050604050505020204" pitchFamily="18" charset="0"/>
            </a:endParaRPr>
          </a:p>
        </p:txBody>
      </p:sp>
      <p:sp>
        <p:nvSpPr>
          <p:cNvPr id="3" name="Content Placeholder 2">
            <a:extLst>
              <a:ext uri="{FF2B5EF4-FFF2-40B4-BE49-F238E27FC236}">
                <a16:creationId xmlns:a16="http://schemas.microsoft.com/office/drawing/2014/main" id="{388470ED-87C1-2349-3CF7-708ED96CD0F5}"/>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Captures real-time images of hand gestures using a webcam.</a:t>
            </a:r>
          </a:p>
          <a:p>
            <a:r>
              <a:rPr lang="en-US" dirty="0">
                <a:latin typeface="Times New Roman" panose="02020603050405020304" pitchFamily="18" charset="0"/>
                <a:cs typeface="Times New Roman" panose="02020603050405020304" pitchFamily="18" charset="0"/>
              </a:rPr>
              <a:t>Organizes the captures images into labelled directories for each class (A-Z).</a:t>
            </a:r>
          </a:p>
          <a:p>
            <a:r>
              <a:rPr lang="en-US" dirty="0">
                <a:latin typeface="Times New Roman" panose="02020603050405020304" pitchFamily="18" charset="0"/>
                <a:cs typeface="Times New Roman" panose="02020603050405020304" pitchFamily="18" charset="0"/>
              </a:rPr>
              <a:t>Ensures a large and diverse dataset by capturing multiple samples for each gesture.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2356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64AA38B-FF15-3B6E-392E-C30D25F7B434}"/>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2800350" y="557212"/>
            <a:ext cx="6591300" cy="5743575"/>
          </a:xfrm>
          <a:prstGeom prst="rect">
            <a:avLst/>
          </a:prstGeom>
        </p:spPr>
      </p:pic>
      <p:sp>
        <p:nvSpPr>
          <p:cNvPr id="13" name="TextBox 12">
            <a:extLst>
              <a:ext uri="{FF2B5EF4-FFF2-40B4-BE49-F238E27FC236}">
                <a16:creationId xmlns:a16="http://schemas.microsoft.com/office/drawing/2014/main" id="{E41058AB-71DE-29FB-8D59-6C71B1AC2BD6}"/>
              </a:ext>
            </a:extLst>
          </p:cNvPr>
          <p:cNvSpPr txBox="1"/>
          <p:nvPr/>
        </p:nvSpPr>
        <p:spPr>
          <a:xfrm>
            <a:off x="731520" y="518160"/>
            <a:ext cx="10622280" cy="769441"/>
          </a:xfrm>
          <a:prstGeom prst="rect">
            <a:avLst/>
          </a:prstGeom>
          <a:noFill/>
        </p:spPr>
        <p:txBody>
          <a:bodyPr wrap="square" rtlCol="0">
            <a:spAutoFit/>
          </a:bodyPr>
          <a:lstStyle/>
          <a:p>
            <a:r>
              <a:rPr lang="en-US" sz="4400" b="1" dirty="0">
                <a:latin typeface="Bookman Old Style" panose="02050604050505020204" pitchFamily="18" charset="0"/>
              </a:rPr>
              <a:t>Data Preprocessing</a:t>
            </a:r>
            <a:endParaRPr lang="en-IN" sz="4400" b="1" dirty="0">
              <a:latin typeface="Bookman Old Style" panose="02050604050505020204" pitchFamily="18" charset="0"/>
            </a:endParaRPr>
          </a:p>
        </p:txBody>
      </p:sp>
      <p:sp>
        <p:nvSpPr>
          <p:cNvPr id="16" name="TextBox 15">
            <a:extLst>
              <a:ext uri="{FF2B5EF4-FFF2-40B4-BE49-F238E27FC236}">
                <a16:creationId xmlns:a16="http://schemas.microsoft.com/office/drawing/2014/main" id="{04415B48-834D-5C93-A992-8831FB2A0DB3}"/>
              </a:ext>
            </a:extLst>
          </p:cNvPr>
          <p:cNvSpPr txBox="1"/>
          <p:nvPr/>
        </p:nvSpPr>
        <p:spPr>
          <a:xfrm>
            <a:off x="731520" y="1935480"/>
            <a:ext cx="10622280" cy="4401205"/>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This step can also be referred as ‘Feature Extraction’ or ‘Dataset Creation’.</a:t>
            </a:r>
          </a:p>
          <a:p>
            <a:pPr marL="457200" indent="-457200">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rPr>
              <a:t>Mediapipe</a:t>
            </a:r>
            <a:r>
              <a:rPr lang="en-US" sz="2800" dirty="0">
                <a:latin typeface="Times New Roman" panose="02020603050405020304" pitchFamily="18" charset="0"/>
                <a:cs typeface="Times New Roman" panose="02020603050405020304" pitchFamily="18" charset="0"/>
              </a:rPr>
              <a:t> Hands (a </a:t>
            </a:r>
            <a:r>
              <a:rPr lang="en-US" sz="2800" dirty="0" err="1">
                <a:latin typeface="Times New Roman" panose="02020603050405020304" pitchFamily="18" charset="0"/>
                <a:cs typeface="Times New Roman" panose="02020603050405020304" pitchFamily="18" charset="0"/>
              </a:rPr>
              <a:t>mediapipe</a:t>
            </a:r>
            <a:r>
              <a:rPr lang="en-US" sz="2800" dirty="0">
                <a:latin typeface="Times New Roman" panose="02020603050405020304" pitchFamily="18" charset="0"/>
                <a:cs typeface="Times New Roman" panose="02020603050405020304" pitchFamily="18" charset="0"/>
              </a:rPr>
              <a:t> solution) is used to extract  key hand landmarks from each frame captured by the webcam.</a:t>
            </a: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Each landmark consists of normalized (x, y) coordinates, resulting in 42 features (21 landmarks </a:t>
            </a:r>
            <a:r>
              <a:rPr lang="en-IN" sz="2800" dirty="0">
                <a:latin typeface="Times New Roman" panose="02020603050405020304" pitchFamily="18" charset="0"/>
                <a:cs typeface="Times New Roman" panose="02020603050405020304" pitchFamily="18" charset="0"/>
              </a:rPr>
              <a:t>×  coordinates</a:t>
            </a:r>
            <a:r>
              <a:rPr lang="en-US" sz="2800" dirty="0">
                <a:latin typeface="Times New Roman" panose="02020603050405020304" pitchFamily="18" charset="0"/>
                <a:cs typeface="Times New Roman" panose="02020603050405020304" pitchFamily="18" charset="0"/>
              </a:rPr>
              <a:t>), and stores them as feature vectors.</a:t>
            </a: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This pre-processed data (landmarks) serves as input for gesture classification, avoiding the need for traditional methods.</a:t>
            </a:r>
            <a:endParaRPr lang="en-IN" sz="2800" dirty="0">
              <a:latin typeface="Times New Roman" panose="02020603050405020304" pitchFamily="18" charset="0"/>
              <a:cs typeface="Times New Roman" panose="02020603050405020304" pitchFamily="18" charset="0"/>
            </a:endParaRPr>
          </a:p>
          <a:p>
            <a:endParaRPr lang="en-IN" sz="2800" dirty="0"/>
          </a:p>
        </p:txBody>
      </p:sp>
    </p:spTree>
    <p:extLst>
      <p:ext uri="{BB962C8B-B14F-4D97-AF65-F5344CB8AC3E}">
        <p14:creationId xmlns:p14="http://schemas.microsoft.com/office/powerpoint/2010/main" val="2427663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56426-E3A9-D757-5C06-2AE9BBA2BB92}"/>
              </a:ext>
            </a:extLst>
          </p:cNvPr>
          <p:cNvSpPr>
            <a:spLocks noGrp="1"/>
          </p:cNvSpPr>
          <p:nvPr>
            <p:ph type="title"/>
          </p:nvPr>
        </p:nvSpPr>
        <p:spPr>
          <a:xfrm>
            <a:off x="838200" y="225166"/>
            <a:ext cx="10515600" cy="1325563"/>
          </a:xfrm>
        </p:spPr>
        <p:txBody>
          <a:bodyPr/>
          <a:lstStyle/>
          <a:p>
            <a:r>
              <a:rPr lang="en-US" b="1" dirty="0">
                <a:latin typeface="Bookman Old Style" panose="02050604050505020204" pitchFamily="18" charset="0"/>
              </a:rPr>
              <a:t>Model Training</a:t>
            </a:r>
            <a:endParaRPr lang="en-IN" b="1" dirty="0">
              <a:latin typeface="Bookman Old Style" panose="02050604050505020204" pitchFamily="18" charset="0"/>
            </a:endParaRPr>
          </a:p>
        </p:txBody>
      </p:sp>
      <p:sp>
        <p:nvSpPr>
          <p:cNvPr id="3" name="Content Placeholder 2">
            <a:extLst>
              <a:ext uri="{FF2B5EF4-FFF2-40B4-BE49-F238E27FC236}">
                <a16:creationId xmlns:a16="http://schemas.microsoft.com/office/drawing/2014/main" id="{DC085363-0B7D-91D3-0BAB-EDDE5095B719}"/>
              </a:ext>
            </a:extLst>
          </p:cNvPr>
          <p:cNvSpPr>
            <a:spLocks noGrp="1"/>
          </p:cNvSpPr>
          <p:nvPr>
            <p:ph idx="1"/>
          </p:nvPr>
        </p:nvSpPr>
        <p:spPr>
          <a:xfrm>
            <a:off x="838200" y="1575238"/>
            <a:ext cx="10515600" cy="4351338"/>
          </a:xfrm>
        </p:spPr>
        <p:txBody>
          <a:bodyPr/>
          <a:lstStyle/>
          <a:p>
            <a:r>
              <a:rPr lang="en-US" dirty="0">
                <a:latin typeface="Times New Roman" panose="02020603050405020304" pitchFamily="18" charset="0"/>
                <a:cs typeface="Times New Roman" panose="02020603050405020304" pitchFamily="18" charset="0"/>
              </a:rPr>
              <a:t>Employs a Random Forest Classifier (a ML algorithm) to train on the extracted hand landmark features.</a:t>
            </a:r>
          </a:p>
          <a:p>
            <a:r>
              <a:rPr lang="en-IN" dirty="0">
                <a:latin typeface="Times New Roman" panose="02020603050405020304" pitchFamily="18" charset="0"/>
                <a:cs typeface="Times New Roman" panose="02020603050405020304" pitchFamily="18" charset="0"/>
              </a:rPr>
              <a:t>Its main purpose is to split the dataset into training and testing subsets: one for training the ML model and other for testing the model’s performance.</a:t>
            </a:r>
          </a:p>
        </p:txBody>
      </p:sp>
      <p:pic>
        <p:nvPicPr>
          <p:cNvPr id="5" name="Picture 4">
            <a:extLst>
              <a:ext uri="{FF2B5EF4-FFF2-40B4-BE49-F238E27FC236}">
                <a16:creationId xmlns:a16="http://schemas.microsoft.com/office/drawing/2014/main" id="{A72F3C6C-BB7C-F21F-C5C7-3F9D30247D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8743" y="3750907"/>
            <a:ext cx="5094514" cy="2761860"/>
          </a:xfrm>
          <a:prstGeom prst="rect">
            <a:avLst/>
          </a:prstGeom>
        </p:spPr>
      </p:pic>
    </p:spTree>
    <p:extLst>
      <p:ext uri="{BB962C8B-B14F-4D97-AF65-F5344CB8AC3E}">
        <p14:creationId xmlns:p14="http://schemas.microsoft.com/office/powerpoint/2010/main" val="3191834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EA1B2-1BDF-31F8-F0D2-D9FCB0612AE6}"/>
              </a:ext>
            </a:extLst>
          </p:cNvPr>
          <p:cNvSpPr>
            <a:spLocks noGrp="1"/>
          </p:cNvSpPr>
          <p:nvPr>
            <p:ph type="title"/>
          </p:nvPr>
        </p:nvSpPr>
        <p:spPr/>
        <p:txBody>
          <a:bodyPr/>
          <a:lstStyle/>
          <a:p>
            <a:r>
              <a:rPr lang="en-US" b="1" dirty="0">
                <a:latin typeface="Bookman Old Style" panose="02050604050505020204" pitchFamily="18" charset="0"/>
              </a:rPr>
              <a:t>Model Testing and Prediction</a:t>
            </a:r>
            <a:endParaRPr lang="en-IN" b="1" dirty="0">
              <a:latin typeface="Bookman Old Style" panose="02050604050505020204" pitchFamily="18" charset="0"/>
            </a:endParaRPr>
          </a:p>
        </p:txBody>
      </p:sp>
      <p:sp>
        <p:nvSpPr>
          <p:cNvPr id="3" name="Content Placeholder 2">
            <a:extLst>
              <a:ext uri="{FF2B5EF4-FFF2-40B4-BE49-F238E27FC236}">
                <a16:creationId xmlns:a16="http://schemas.microsoft.com/office/drawing/2014/main" id="{400DDCD7-A9DE-43DF-9622-644D12942BC4}"/>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Integrates the trained model to predict gestures in real-time using live webcam input.</a:t>
            </a:r>
          </a:p>
          <a:p>
            <a:r>
              <a:rPr lang="en-US" dirty="0">
                <a:latin typeface="Times New Roman" panose="02020603050405020304" pitchFamily="18" charset="0"/>
                <a:cs typeface="Times New Roman" panose="02020603050405020304" pitchFamily="18" charset="0"/>
              </a:rPr>
              <a:t>Combines predictions with accuracy scores and overlays them on the webcam feed for visualization.</a:t>
            </a:r>
          </a:p>
        </p:txBody>
      </p:sp>
    </p:spTree>
    <p:extLst>
      <p:ext uri="{BB962C8B-B14F-4D97-AF65-F5344CB8AC3E}">
        <p14:creationId xmlns:p14="http://schemas.microsoft.com/office/powerpoint/2010/main" val="2539657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D986BC-5EA5-ECA2-DB53-C9613C9F21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572000" cy="6858000"/>
          </a:xfrm>
          <a:prstGeom prst="rect">
            <a:avLst/>
          </a:prstGeom>
        </p:spPr>
      </p:pic>
      <p:sp>
        <p:nvSpPr>
          <p:cNvPr id="7" name="TextBox 6">
            <a:extLst>
              <a:ext uri="{FF2B5EF4-FFF2-40B4-BE49-F238E27FC236}">
                <a16:creationId xmlns:a16="http://schemas.microsoft.com/office/drawing/2014/main" id="{36307419-6ADF-F775-B7CC-3492F328DAA6}"/>
              </a:ext>
            </a:extLst>
          </p:cNvPr>
          <p:cNvSpPr txBox="1"/>
          <p:nvPr/>
        </p:nvSpPr>
        <p:spPr>
          <a:xfrm>
            <a:off x="0" y="889843"/>
            <a:ext cx="4572000" cy="830997"/>
          </a:xfrm>
          <a:prstGeom prst="rect">
            <a:avLst/>
          </a:prstGeom>
          <a:noFill/>
        </p:spPr>
        <p:txBody>
          <a:bodyPr wrap="square" rtlCol="0">
            <a:spAutoFit/>
          </a:bodyPr>
          <a:lstStyle/>
          <a:p>
            <a:pPr algn="ctr"/>
            <a:r>
              <a:rPr lang="en-US" sz="4800" b="1" dirty="0">
                <a:latin typeface="Bookman Old Style" panose="02050604050505020204" pitchFamily="18" charset="0"/>
              </a:rPr>
              <a:t>Result</a:t>
            </a:r>
          </a:p>
        </p:txBody>
      </p:sp>
      <p:sp>
        <p:nvSpPr>
          <p:cNvPr id="8" name="TextBox 7">
            <a:extLst>
              <a:ext uri="{FF2B5EF4-FFF2-40B4-BE49-F238E27FC236}">
                <a16:creationId xmlns:a16="http://schemas.microsoft.com/office/drawing/2014/main" id="{E1E54275-478A-7820-1CFA-8128F9D97A0E}"/>
              </a:ext>
            </a:extLst>
          </p:cNvPr>
          <p:cNvSpPr txBox="1"/>
          <p:nvPr/>
        </p:nvSpPr>
        <p:spPr>
          <a:xfrm>
            <a:off x="4960524" y="705176"/>
            <a:ext cx="6918960" cy="1200329"/>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The primary objective of this project was to design and implement a machine learning-based system for recognizing American Sign Language (ASL) gestures, and this objective was well achieved with a satisfactory accuracy.</a:t>
            </a:r>
            <a:endParaRPr lang="en-IN"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85BFE255-FD13-F90B-5375-C036872C9B66}"/>
              </a:ext>
            </a:extLst>
          </p:cNvPr>
          <p:cNvPicPr>
            <a:picLocks noChangeAspect="1"/>
          </p:cNvPicPr>
          <p:nvPr/>
        </p:nvPicPr>
        <p:blipFill>
          <a:blip r:embed="rId3"/>
          <a:stretch>
            <a:fillRect/>
          </a:stretch>
        </p:blipFill>
        <p:spPr>
          <a:xfrm>
            <a:off x="4960524" y="2597514"/>
            <a:ext cx="6786949" cy="2923609"/>
          </a:xfrm>
          <a:prstGeom prst="rect">
            <a:avLst/>
          </a:prstGeom>
        </p:spPr>
      </p:pic>
    </p:spTree>
    <p:extLst>
      <p:ext uri="{BB962C8B-B14F-4D97-AF65-F5344CB8AC3E}">
        <p14:creationId xmlns:p14="http://schemas.microsoft.com/office/powerpoint/2010/main" val="3306248959"/>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532</TotalTime>
  <Words>808</Words>
  <Application>Microsoft Office PowerPoint</Application>
  <PresentationFormat>Widescreen</PresentationFormat>
  <Paragraphs>55</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Bookman Old Style</vt:lpstr>
      <vt:lpstr>Calibri</vt:lpstr>
      <vt:lpstr>Calibri Light</vt:lpstr>
      <vt:lpstr>Times New Roman</vt:lpstr>
      <vt:lpstr>Office Theme</vt:lpstr>
      <vt:lpstr>PowerPoint Presentation</vt:lpstr>
      <vt:lpstr>PowerPoint Presentation</vt:lpstr>
      <vt:lpstr>PowerPoint Presentation</vt:lpstr>
      <vt:lpstr>PowerPoint Presentation</vt:lpstr>
      <vt:lpstr>Data Collection</vt:lpstr>
      <vt:lpstr>PowerPoint Presentation</vt:lpstr>
      <vt:lpstr>Model Training</vt:lpstr>
      <vt:lpstr>Model Testing and Prediction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Shubham Rana</dc:creator>
  <cp:lastModifiedBy>Shubham Rana</cp:lastModifiedBy>
  <cp:revision>21</cp:revision>
  <dcterms:created xsi:type="dcterms:W3CDTF">2025-01-11T12:40:59Z</dcterms:created>
  <dcterms:modified xsi:type="dcterms:W3CDTF">2025-01-17T14:48:04Z</dcterms:modified>
</cp:coreProperties>
</file>